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80" r:id="rId3"/>
  </p:sldMasterIdLst>
  <p:notesMasterIdLst>
    <p:notesMasterId r:id="rId9"/>
  </p:notesMasterIdLst>
  <p:sldIdLst>
    <p:sldId id="258" r:id="rId4"/>
    <p:sldId id="265" r:id="rId5"/>
    <p:sldId id="256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B4BC12-8FAA-4220-841B-93233300D91A}" v="1154" dt="2023-11-29T05:21:56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74236C-D162-4CC2-A00C-D906FD4BF71D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33B22F7-7123-42B0-B27E-A912E8E39C11}">
      <dgm:prSet/>
      <dgm:spPr/>
      <dgm:t>
        <a:bodyPr/>
        <a:lstStyle/>
        <a:p>
          <a:r>
            <a:rPr lang="en-US" b="1" i="0" dirty="0"/>
            <a:t>50% of phishing websites made use of SSL certificates.</a:t>
          </a:r>
          <a:endParaRPr lang="en-US" b="1" dirty="0"/>
        </a:p>
      </dgm:t>
    </dgm:pt>
    <dgm:pt modelId="{469E94B0-0BE7-44A4-8433-74F8DC8F2B02}" type="parTrans" cxnId="{16E76417-23D7-4628-A6E4-F29955677CCD}">
      <dgm:prSet/>
      <dgm:spPr/>
      <dgm:t>
        <a:bodyPr/>
        <a:lstStyle/>
        <a:p>
          <a:endParaRPr lang="en-US"/>
        </a:p>
      </dgm:t>
    </dgm:pt>
    <dgm:pt modelId="{FCB6E6D1-893E-4714-B670-3F7535D0460E}" type="sibTrans" cxnId="{16E76417-23D7-4628-A6E4-F29955677CCD}">
      <dgm:prSet/>
      <dgm:spPr/>
      <dgm:t>
        <a:bodyPr/>
        <a:lstStyle/>
        <a:p>
          <a:endParaRPr lang="en-US"/>
        </a:p>
      </dgm:t>
    </dgm:pt>
    <dgm:pt modelId="{48F63D9A-A182-4800-844F-A724550DD6F4}">
      <dgm:prSet/>
      <dgm:spPr/>
      <dgm:t>
        <a:bodyPr/>
        <a:lstStyle/>
        <a:p>
          <a:r>
            <a:rPr lang="en-US" b="1" i="0" dirty="0"/>
            <a:t>It was identified that 61% of subjects in a study conducted could not differentiate between a real and a fake Amazon login page.</a:t>
          </a:r>
          <a:endParaRPr lang="en-US" b="1" dirty="0"/>
        </a:p>
      </dgm:t>
    </dgm:pt>
    <dgm:pt modelId="{CEF1BFB6-AE93-4EA5-B0A6-0069E18B2EF0}" type="parTrans" cxnId="{AD0BE0E4-56E6-4867-85F6-96A77C716079}">
      <dgm:prSet/>
      <dgm:spPr/>
      <dgm:t>
        <a:bodyPr/>
        <a:lstStyle/>
        <a:p>
          <a:endParaRPr lang="en-US"/>
        </a:p>
      </dgm:t>
    </dgm:pt>
    <dgm:pt modelId="{C78EED3E-9F1A-4BF7-8C95-983B6E5AD7BE}" type="sibTrans" cxnId="{AD0BE0E4-56E6-4867-85F6-96A77C716079}">
      <dgm:prSet/>
      <dgm:spPr/>
      <dgm:t>
        <a:bodyPr/>
        <a:lstStyle/>
        <a:p>
          <a:endParaRPr lang="en-US"/>
        </a:p>
      </dgm:t>
    </dgm:pt>
    <dgm:pt modelId="{F9D37A6E-850F-46C9-9399-4ABE9C745A86}">
      <dgm:prSet/>
      <dgm:spPr/>
      <dgm:t>
        <a:bodyPr/>
        <a:lstStyle/>
        <a:p>
          <a:r>
            <a:rPr lang="en-US" b="1" i="0" dirty="0"/>
            <a:t>Intelligence is gathered using spear-phishing by 96% of threat actors.</a:t>
          </a:r>
          <a:endParaRPr lang="en-US" b="1" dirty="0"/>
        </a:p>
      </dgm:t>
    </dgm:pt>
    <dgm:pt modelId="{3986DBEF-D4E9-40F9-A32A-C522C8A894D8}" type="parTrans" cxnId="{6C74D89C-5EC9-488D-9CD1-7B6253A4D986}">
      <dgm:prSet/>
      <dgm:spPr/>
      <dgm:t>
        <a:bodyPr/>
        <a:lstStyle/>
        <a:p>
          <a:endParaRPr lang="en-US"/>
        </a:p>
      </dgm:t>
    </dgm:pt>
    <dgm:pt modelId="{2BE7496B-8225-4519-8283-62A98731058A}" type="sibTrans" cxnId="{6C74D89C-5EC9-488D-9CD1-7B6253A4D986}">
      <dgm:prSet/>
      <dgm:spPr/>
      <dgm:t>
        <a:bodyPr/>
        <a:lstStyle/>
        <a:p>
          <a:endParaRPr lang="en-US"/>
        </a:p>
      </dgm:t>
    </dgm:pt>
    <dgm:pt modelId="{EC08B497-2585-42E2-958E-50E3DEF3FE37}">
      <dgm:prSet/>
      <dgm:spPr/>
      <dgm:t>
        <a:bodyPr/>
        <a:lstStyle/>
        <a:p>
          <a:r>
            <a:rPr lang="en-US" b="1" i="0" dirty="0"/>
            <a:t>It is estimated that 90% of successful cyber attacks start with email phishing.</a:t>
          </a:r>
          <a:endParaRPr lang="en-US" b="1" dirty="0"/>
        </a:p>
      </dgm:t>
    </dgm:pt>
    <dgm:pt modelId="{714DE575-8F0E-4D40-A73B-8998AEEBDC42}" type="parTrans" cxnId="{33AC4AF5-D565-4325-8613-330CB828F427}">
      <dgm:prSet/>
      <dgm:spPr/>
      <dgm:t>
        <a:bodyPr/>
        <a:lstStyle/>
        <a:p>
          <a:endParaRPr lang="en-US"/>
        </a:p>
      </dgm:t>
    </dgm:pt>
    <dgm:pt modelId="{450F2D37-CF0C-4160-9562-698B1DB4E917}" type="sibTrans" cxnId="{33AC4AF5-D565-4325-8613-330CB828F427}">
      <dgm:prSet/>
      <dgm:spPr/>
      <dgm:t>
        <a:bodyPr/>
        <a:lstStyle/>
        <a:p>
          <a:endParaRPr lang="en-US"/>
        </a:p>
      </dgm:t>
    </dgm:pt>
    <dgm:pt modelId="{D8B7EB72-7DD0-476C-97EB-8464003B08D5}">
      <dgm:prSet/>
      <dgm:spPr/>
      <dgm:t>
        <a:bodyPr/>
        <a:lstStyle/>
        <a:p>
          <a:r>
            <a:rPr lang="en-US" b="1" dirty="0"/>
            <a:t>Finance &amp; Insurance industry worldwide has a 26.6% click rate when it comes to phishing emails.</a:t>
          </a:r>
        </a:p>
      </dgm:t>
    </dgm:pt>
    <dgm:pt modelId="{EDB2B494-21D2-4F08-B4D7-856CCCBAC3F0}" type="parTrans" cxnId="{42E60510-3BE5-406D-84E1-5951A7F285B3}">
      <dgm:prSet/>
      <dgm:spPr/>
      <dgm:t>
        <a:bodyPr/>
        <a:lstStyle/>
        <a:p>
          <a:endParaRPr lang="en-US"/>
        </a:p>
      </dgm:t>
    </dgm:pt>
    <dgm:pt modelId="{629BB5C4-7AB3-4F22-89CD-33FCFEA5B3F1}" type="sibTrans" cxnId="{42E60510-3BE5-406D-84E1-5951A7F285B3}">
      <dgm:prSet/>
      <dgm:spPr/>
      <dgm:t>
        <a:bodyPr/>
        <a:lstStyle/>
        <a:p>
          <a:endParaRPr lang="en-US"/>
        </a:p>
      </dgm:t>
    </dgm:pt>
    <dgm:pt modelId="{BC90182E-A411-4B63-9029-5C022695B187}">
      <dgm:prSet/>
      <dgm:spPr/>
      <dgm:t>
        <a:bodyPr/>
        <a:lstStyle/>
        <a:p>
          <a:r>
            <a:rPr lang="en-US" b="1" dirty="0"/>
            <a:t>Financial Institutions are also the most attacked when it comes to fishing emails at 27.7% of all phishing attacks.</a:t>
          </a:r>
        </a:p>
      </dgm:t>
    </dgm:pt>
    <dgm:pt modelId="{141D3EDD-6F68-456B-A941-74FAE250161F}" type="parTrans" cxnId="{A6794B92-E597-46CF-94D9-0DA9BE4E9FE2}">
      <dgm:prSet/>
      <dgm:spPr/>
      <dgm:t>
        <a:bodyPr/>
        <a:lstStyle/>
        <a:p>
          <a:endParaRPr lang="en-US"/>
        </a:p>
      </dgm:t>
    </dgm:pt>
    <dgm:pt modelId="{C9FFA95E-18DE-4D4C-9A4D-868E0920FB2D}" type="sibTrans" cxnId="{A6794B92-E597-46CF-94D9-0DA9BE4E9FE2}">
      <dgm:prSet/>
      <dgm:spPr/>
      <dgm:t>
        <a:bodyPr/>
        <a:lstStyle/>
        <a:p>
          <a:endParaRPr lang="en-US"/>
        </a:p>
      </dgm:t>
    </dgm:pt>
    <dgm:pt modelId="{9D610A14-C53B-49E6-B577-E5A2E45D53B6}" type="pres">
      <dgm:prSet presAssocID="{0F74236C-D162-4CC2-A00C-D906FD4BF71D}" presName="diagram" presStyleCnt="0">
        <dgm:presLayoutVars>
          <dgm:dir/>
          <dgm:resizeHandles val="exact"/>
        </dgm:presLayoutVars>
      </dgm:prSet>
      <dgm:spPr/>
    </dgm:pt>
    <dgm:pt modelId="{78A98313-F254-461F-A25A-B45406A37916}" type="pres">
      <dgm:prSet presAssocID="{633B22F7-7123-42B0-B27E-A912E8E39C11}" presName="node" presStyleLbl="node1" presStyleIdx="0" presStyleCnt="6">
        <dgm:presLayoutVars>
          <dgm:bulletEnabled val="1"/>
        </dgm:presLayoutVars>
      </dgm:prSet>
      <dgm:spPr/>
    </dgm:pt>
    <dgm:pt modelId="{F7E0EA36-15F6-4B2D-B744-4D8A81957586}" type="pres">
      <dgm:prSet presAssocID="{FCB6E6D1-893E-4714-B670-3F7535D0460E}" presName="sibTrans" presStyleCnt="0"/>
      <dgm:spPr/>
    </dgm:pt>
    <dgm:pt modelId="{D7B0C023-4D81-4843-8D65-3419E3AB4B04}" type="pres">
      <dgm:prSet presAssocID="{48F63D9A-A182-4800-844F-A724550DD6F4}" presName="node" presStyleLbl="node1" presStyleIdx="1" presStyleCnt="6">
        <dgm:presLayoutVars>
          <dgm:bulletEnabled val="1"/>
        </dgm:presLayoutVars>
      </dgm:prSet>
      <dgm:spPr/>
    </dgm:pt>
    <dgm:pt modelId="{0239D439-0440-42F2-8CF8-A1FF6B46BEF5}" type="pres">
      <dgm:prSet presAssocID="{C78EED3E-9F1A-4BF7-8C95-983B6E5AD7BE}" presName="sibTrans" presStyleCnt="0"/>
      <dgm:spPr/>
    </dgm:pt>
    <dgm:pt modelId="{3B36EE03-5F14-4A17-8579-51C69C1F328B}" type="pres">
      <dgm:prSet presAssocID="{F9D37A6E-850F-46C9-9399-4ABE9C745A86}" presName="node" presStyleLbl="node1" presStyleIdx="2" presStyleCnt="6">
        <dgm:presLayoutVars>
          <dgm:bulletEnabled val="1"/>
        </dgm:presLayoutVars>
      </dgm:prSet>
      <dgm:spPr/>
    </dgm:pt>
    <dgm:pt modelId="{985D87C2-00C1-4CA0-9B4D-3A3E70906281}" type="pres">
      <dgm:prSet presAssocID="{2BE7496B-8225-4519-8283-62A98731058A}" presName="sibTrans" presStyleCnt="0"/>
      <dgm:spPr/>
    </dgm:pt>
    <dgm:pt modelId="{E3B438BC-A0A6-4F0D-8C5B-4A7998BC51C6}" type="pres">
      <dgm:prSet presAssocID="{EC08B497-2585-42E2-958E-50E3DEF3FE37}" presName="node" presStyleLbl="node1" presStyleIdx="3" presStyleCnt="6">
        <dgm:presLayoutVars>
          <dgm:bulletEnabled val="1"/>
        </dgm:presLayoutVars>
      </dgm:prSet>
      <dgm:spPr/>
    </dgm:pt>
    <dgm:pt modelId="{04BA3DA3-4062-4C9D-B735-D20C9875613E}" type="pres">
      <dgm:prSet presAssocID="{450F2D37-CF0C-4160-9562-698B1DB4E917}" presName="sibTrans" presStyleCnt="0"/>
      <dgm:spPr/>
    </dgm:pt>
    <dgm:pt modelId="{4FE351D7-C964-4787-9E95-0B935F460031}" type="pres">
      <dgm:prSet presAssocID="{D8B7EB72-7DD0-476C-97EB-8464003B08D5}" presName="node" presStyleLbl="node1" presStyleIdx="4" presStyleCnt="6">
        <dgm:presLayoutVars>
          <dgm:bulletEnabled val="1"/>
        </dgm:presLayoutVars>
      </dgm:prSet>
      <dgm:spPr/>
    </dgm:pt>
    <dgm:pt modelId="{6AB9A3FF-5E2D-4E7B-B292-E9E4B237774C}" type="pres">
      <dgm:prSet presAssocID="{629BB5C4-7AB3-4F22-89CD-33FCFEA5B3F1}" presName="sibTrans" presStyleCnt="0"/>
      <dgm:spPr/>
    </dgm:pt>
    <dgm:pt modelId="{6EE82B51-C21F-4A6E-AAE5-745B0A23B64E}" type="pres">
      <dgm:prSet presAssocID="{BC90182E-A411-4B63-9029-5C022695B187}" presName="node" presStyleLbl="node1" presStyleIdx="5" presStyleCnt="6">
        <dgm:presLayoutVars>
          <dgm:bulletEnabled val="1"/>
        </dgm:presLayoutVars>
      </dgm:prSet>
      <dgm:spPr/>
    </dgm:pt>
  </dgm:ptLst>
  <dgm:cxnLst>
    <dgm:cxn modelId="{42E60510-3BE5-406D-84E1-5951A7F285B3}" srcId="{0F74236C-D162-4CC2-A00C-D906FD4BF71D}" destId="{D8B7EB72-7DD0-476C-97EB-8464003B08D5}" srcOrd="4" destOrd="0" parTransId="{EDB2B494-21D2-4F08-B4D7-856CCCBAC3F0}" sibTransId="{629BB5C4-7AB3-4F22-89CD-33FCFEA5B3F1}"/>
    <dgm:cxn modelId="{16E76417-23D7-4628-A6E4-F29955677CCD}" srcId="{0F74236C-D162-4CC2-A00C-D906FD4BF71D}" destId="{633B22F7-7123-42B0-B27E-A912E8E39C11}" srcOrd="0" destOrd="0" parTransId="{469E94B0-0BE7-44A4-8433-74F8DC8F2B02}" sibTransId="{FCB6E6D1-893E-4714-B670-3F7535D0460E}"/>
    <dgm:cxn modelId="{FA4B2C6E-CBF8-4FB2-B2AB-AEC648C844BE}" type="presOf" srcId="{EC08B497-2585-42E2-958E-50E3DEF3FE37}" destId="{E3B438BC-A0A6-4F0D-8C5B-4A7998BC51C6}" srcOrd="0" destOrd="0" presId="urn:microsoft.com/office/officeart/2005/8/layout/default"/>
    <dgm:cxn modelId="{A6794B92-E597-46CF-94D9-0DA9BE4E9FE2}" srcId="{0F74236C-D162-4CC2-A00C-D906FD4BF71D}" destId="{BC90182E-A411-4B63-9029-5C022695B187}" srcOrd="5" destOrd="0" parTransId="{141D3EDD-6F68-456B-A941-74FAE250161F}" sibTransId="{C9FFA95E-18DE-4D4C-9A4D-868E0920FB2D}"/>
    <dgm:cxn modelId="{3845069C-59B4-47D4-8720-3C262FF119EB}" type="presOf" srcId="{48F63D9A-A182-4800-844F-A724550DD6F4}" destId="{D7B0C023-4D81-4843-8D65-3419E3AB4B04}" srcOrd="0" destOrd="0" presId="urn:microsoft.com/office/officeart/2005/8/layout/default"/>
    <dgm:cxn modelId="{6C74D89C-5EC9-488D-9CD1-7B6253A4D986}" srcId="{0F74236C-D162-4CC2-A00C-D906FD4BF71D}" destId="{F9D37A6E-850F-46C9-9399-4ABE9C745A86}" srcOrd="2" destOrd="0" parTransId="{3986DBEF-D4E9-40F9-A32A-C522C8A894D8}" sibTransId="{2BE7496B-8225-4519-8283-62A98731058A}"/>
    <dgm:cxn modelId="{A49643CB-3A9E-4348-B4E2-945A50CB9E17}" type="presOf" srcId="{BC90182E-A411-4B63-9029-5C022695B187}" destId="{6EE82B51-C21F-4A6E-AAE5-745B0A23B64E}" srcOrd="0" destOrd="0" presId="urn:microsoft.com/office/officeart/2005/8/layout/default"/>
    <dgm:cxn modelId="{19474FD5-E8E8-4255-B56F-52863A594BC2}" type="presOf" srcId="{633B22F7-7123-42B0-B27E-A912E8E39C11}" destId="{78A98313-F254-461F-A25A-B45406A37916}" srcOrd="0" destOrd="0" presId="urn:microsoft.com/office/officeart/2005/8/layout/default"/>
    <dgm:cxn modelId="{8CCD33DC-6889-4B1A-B012-9396AA439ECB}" type="presOf" srcId="{D8B7EB72-7DD0-476C-97EB-8464003B08D5}" destId="{4FE351D7-C964-4787-9E95-0B935F460031}" srcOrd="0" destOrd="0" presId="urn:microsoft.com/office/officeart/2005/8/layout/default"/>
    <dgm:cxn modelId="{AD0BE0E4-56E6-4867-85F6-96A77C716079}" srcId="{0F74236C-D162-4CC2-A00C-D906FD4BF71D}" destId="{48F63D9A-A182-4800-844F-A724550DD6F4}" srcOrd="1" destOrd="0" parTransId="{CEF1BFB6-AE93-4EA5-B0A6-0069E18B2EF0}" sibTransId="{C78EED3E-9F1A-4BF7-8C95-983B6E5AD7BE}"/>
    <dgm:cxn modelId="{E0C84EE5-45E6-482F-8590-3847076F8584}" type="presOf" srcId="{0F74236C-D162-4CC2-A00C-D906FD4BF71D}" destId="{9D610A14-C53B-49E6-B577-E5A2E45D53B6}" srcOrd="0" destOrd="0" presId="urn:microsoft.com/office/officeart/2005/8/layout/default"/>
    <dgm:cxn modelId="{4452D6E8-3A52-46C7-A4E5-2821BE800CF3}" type="presOf" srcId="{F9D37A6E-850F-46C9-9399-4ABE9C745A86}" destId="{3B36EE03-5F14-4A17-8579-51C69C1F328B}" srcOrd="0" destOrd="0" presId="urn:microsoft.com/office/officeart/2005/8/layout/default"/>
    <dgm:cxn modelId="{33AC4AF5-D565-4325-8613-330CB828F427}" srcId="{0F74236C-D162-4CC2-A00C-D906FD4BF71D}" destId="{EC08B497-2585-42E2-958E-50E3DEF3FE37}" srcOrd="3" destOrd="0" parTransId="{714DE575-8F0E-4D40-A73B-8998AEEBDC42}" sibTransId="{450F2D37-CF0C-4160-9562-698B1DB4E917}"/>
    <dgm:cxn modelId="{86F4017C-25D6-4771-A1AE-4704124AFD26}" type="presParOf" srcId="{9D610A14-C53B-49E6-B577-E5A2E45D53B6}" destId="{78A98313-F254-461F-A25A-B45406A37916}" srcOrd="0" destOrd="0" presId="urn:microsoft.com/office/officeart/2005/8/layout/default"/>
    <dgm:cxn modelId="{ACF60E3B-AA61-4D25-B688-73163DA6821C}" type="presParOf" srcId="{9D610A14-C53B-49E6-B577-E5A2E45D53B6}" destId="{F7E0EA36-15F6-4B2D-B744-4D8A81957586}" srcOrd="1" destOrd="0" presId="urn:microsoft.com/office/officeart/2005/8/layout/default"/>
    <dgm:cxn modelId="{7DD49BA9-0A78-41F0-A9F6-C31C11C6C68E}" type="presParOf" srcId="{9D610A14-C53B-49E6-B577-E5A2E45D53B6}" destId="{D7B0C023-4D81-4843-8D65-3419E3AB4B04}" srcOrd="2" destOrd="0" presId="urn:microsoft.com/office/officeart/2005/8/layout/default"/>
    <dgm:cxn modelId="{DA923DDE-6948-4528-A046-DC4B8B819D77}" type="presParOf" srcId="{9D610A14-C53B-49E6-B577-E5A2E45D53B6}" destId="{0239D439-0440-42F2-8CF8-A1FF6B46BEF5}" srcOrd="3" destOrd="0" presId="urn:microsoft.com/office/officeart/2005/8/layout/default"/>
    <dgm:cxn modelId="{34D0F676-B7CF-45CB-8B5D-617796CF2900}" type="presParOf" srcId="{9D610A14-C53B-49E6-B577-E5A2E45D53B6}" destId="{3B36EE03-5F14-4A17-8579-51C69C1F328B}" srcOrd="4" destOrd="0" presId="urn:microsoft.com/office/officeart/2005/8/layout/default"/>
    <dgm:cxn modelId="{6A091402-9DBF-4829-9BFD-98B0B5BF9FFC}" type="presParOf" srcId="{9D610A14-C53B-49E6-B577-E5A2E45D53B6}" destId="{985D87C2-00C1-4CA0-9B4D-3A3E70906281}" srcOrd="5" destOrd="0" presId="urn:microsoft.com/office/officeart/2005/8/layout/default"/>
    <dgm:cxn modelId="{878D2F7D-6C23-4F2B-8842-A0D64020ED75}" type="presParOf" srcId="{9D610A14-C53B-49E6-B577-E5A2E45D53B6}" destId="{E3B438BC-A0A6-4F0D-8C5B-4A7998BC51C6}" srcOrd="6" destOrd="0" presId="urn:microsoft.com/office/officeart/2005/8/layout/default"/>
    <dgm:cxn modelId="{BBE5C7D8-7748-4BC2-BC92-047A07F68515}" type="presParOf" srcId="{9D610A14-C53B-49E6-B577-E5A2E45D53B6}" destId="{04BA3DA3-4062-4C9D-B735-D20C9875613E}" srcOrd="7" destOrd="0" presId="urn:microsoft.com/office/officeart/2005/8/layout/default"/>
    <dgm:cxn modelId="{EF44CED5-F69A-493B-8BAB-1457469D52FC}" type="presParOf" srcId="{9D610A14-C53B-49E6-B577-E5A2E45D53B6}" destId="{4FE351D7-C964-4787-9E95-0B935F460031}" srcOrd="8" destOrd="0" presId="urn:microsoft.com/office/officeart/2005/8/layout/default"/>
    <dgm:cxn modelId="{85ADB00A-F28E-446A-A695-2AF87D7E2EEC}" type="presParOf" srcId="{9D610A14-C53B-49E6-B577-E5A2E45D53B6}" destId="{6AB9A3FF-5E2D-4E7B-B292-E9E4B237774C}" srcOrd="9" destOrd="0" presId="urn:microsoft.com/office/officeart/2005/8/layout/default"/>
    <dgm:cxn modelId="{87693933-7297-432D-B938-C12D894423A7}" type="presParOf" srcId="{9D610A14-C53B-49E6-B577-E5A2E45D53B6}" destId="{6EE82B51-C21F-4A6E-AAE5-745B0A23B64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98313-F254-461F-A25A-B45406A37916}">
      <dsp:nvSpPr>
        <dsp:cNvPr id="0" name=""/>
        <dsp:cNvSpPr/>
      </dsp:nvSpPr>
      <dsp:spPr>
        <a:xfrm>
          <a:off x="0" y="573559"/>
          <a:ext cx="1841996" cy="11051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50% of phishing websites made use of SSL certificates.</a:t>
          </a:r>
          <a:endParaRPr lang="en-US" sz="1300" b="1" kern="1200" dirty="0"/>
        </a:p>
      </dsp:txBody>
      <dsp:txXfrm>
        <a:off x="0" y="573559"/>
        <a:ext cx="1841996" cy="1105197"/>
      </dsp:txXfrm>
    </dsp:sp>
    <dsp:sp modelId="{D7B0C023-4D81-4843-8D65-3419E3AB4B04}">
      <dsp:nvSpPr>
        <dsp:cNvPr id="0" name=""/>
        <dsp:cNvSpPr/>
      </dsp:nvSpPr>
      <dsp:spPr>
        <a:xfrm>
          <a:off x="2026195" y="573559"/>
          <a:ext cx="1841996" cy="11051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It was identified that 61% of subjects in a study conducted could not differentiate between a real and a fake Amazon login page.</a:t>
          </a:r>
          <a:endParaRPr lang="en-US" sz="1300" b="1" kern="1200" dirty="0"/>
        </a:p>
      </dsp:txBody>
      <dsp:txXfrm>
        <a:off x="2026195" y="573559"/>
        <a:ext cx="1841996" cy="1105197"/>
      </dsp:txXfrm>
    </dsp:sp>
    <dsp:sp modelId="{3B36EE03-5F14-4A17-8579-51C69C1F328B}">
      <dsp:nvSpPr>
        <dsp:cNvPr id="0" name=""/>
        <dsp:cNvSpPr/>
      </dsp:nvSpPr>
      <dsp:spPr>
        <a:xfrm>
          <a:off x="4052391" y="573559"/>
          <a:ext cx="1841996" cy="11051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Intelligence is gathered using spear-phishing by 96% of threat actors.</a:t>
          </a:r>
          <a:endParaRPr lang="en-US" sz="1300" b="1" kern="1200" dirty="0"/>
        </a:p>
      </dsp:txBody>
      <dsp:txXfrm>
        <a:off x="4052391" y="573559"/>
        <a:ext cx="1841996" cy="1105197"/>
      </dsp:txXfrm>
    </dsp:sp>
    <dsp:sp modelId="{E3B438BC-A0A6-4F0D-8C5B-4A7998BC51C6}">
      <dsp:nvSpPr>
        <dsp:cNvPr id="0" name=""/>
        <dsp:cNvSpPr/>
      </dsp:nvSpPr>
      <dsp:spPr>
        <a:xfrm>
          <a:off x="0" y="1862956"/>
          <a:ext cx="1841996" cy="11051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It is estimated that 90% of successful cyber attacks start with email phishing.</a:t>
          </a:r>
          <a:endParaRPr lang="en-US" sz="1300" b="1" kern="1200" dirty="0"/>
        </a:p>
      </dsp:txBody>
      <dsp:txXfrm>
        <a:off x="0" y="1862956"/>
        <a:ext cx="1841996" cy="1105197"/>
      </dsp:txXfrm>
    </dsp:sp>
    <dsp:sp modelId="{4FE351D7-C964-4787-9E95-0B935F460031}">
      <dsp:nvSpPr>
        <dsp:cNvPr id="0" name=""/>
        <dsp:cNvSpPr/>
      </dsp:nvSpPr>
      <dsp:spPr>
        <a:xfrm>
          <a:off x="2026195" y="1862956"/>
          <a:ext cx="1841996" cy="11051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Finance &amp; Insurance industry worldwide has a 26.6% click rate when it comes to phishing emails.</a:t>
          </a:r>
        </a:p>
      </dsp:txBody>
      <dsp:txXfrm>
        <a:off x="2026195" y="1862956"/>
        <a:ext cx="1841996" cy="1105197"/>
      </dsp:txXfrm>
    </dsp:sp>
    <dsp:sp modelId="{6EE82B51-C21F-4A6E-AAE5-745B0A23B64E}">
      <dsp:nvSpPr>
        <dsp:cNvPr id="0" name=""/>
        <dsp:cNvSpPr/>
      </dsp:nvSpPr>
      <dsp:spPr>
        <a:xfrm>
          <a:off x="4052391" y="1862956"/>
          <a:ext cx="1841996" cy="11051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Financial Institutions are also the most attacked when it comes to fishing emails at 27.7% of all phishing attacks.</a:t>
          </a:r>
        </a:p>
      </dsp:txBody>
      <dsp:txXfrm>
        <a:off x="4052391" y="1862956"/>
        <a:ext cx="1841996" cy="1105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7F3D8-1ED9-49D3-A60C-B7C13FFF7EC0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447A0-BA95-4546-BC1E-7CD9FDFA2D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7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F6E55A-2715-4E40-B8D1-D5D9D19596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56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E5B4-CBF9-8D85-F8B4-D0B019B90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F1EE4-A77A-80BB-AF5C-F0C77E62A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A7B22-BD12-144B-13CA-4B5EEB8B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9147D-E695-196F-B85B-6F377DB1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D99CA-BD1A-EA7E-8C1A-41B59AEA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BADB-D6F8-C330-1272-0216DE90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59939-BB36-B4DB-97EE-5B28CACA7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9E9BD-0F32-BE98-5A7E-6104B5CB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288DC-01B1-223C-6130-09714040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C6CDD-01E0-26BD-7819-8359A746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0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7CCDA-9EF3-C82B-FFE3-37E961BD8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9E50A-9516-AFCB-5F72-8B995A56B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2985-20C7-660E-2F06-EBAF08962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1F055-212B-8BC8-5EC9-49222FB2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4A72E-2E27-13B6-C3AB-2DCE49FC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43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02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3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57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7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48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33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0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466C-1CCF-1E66-2391-B1CCEF8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B9AE-05A7-D63D-BC9B-9AB1B46ED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DD244-5223-E65F-E570-BA9DA16A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E839-8098-D4BE-2A0E-7482E663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986DE-F90A-2953-8B70-4157C6CA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21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32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59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86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70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7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39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95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686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3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7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E5CE-E5F3-04DA-736C-F025E662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26C30-F7E5-4D25-CC33-62A1075B3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95C86-64FF-58E7-01A5-94299274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4C8B6-D467-9D25-0F8D-F337A1EC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EA1B-279C-41E4-61B7-CCB2995B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025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39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81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16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6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15557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157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87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866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93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0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2929-9A9E-5129-9F48-1542AA4C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5ADE-4D95-42B8-6241-276A5CB08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A850D-7C3C-A820-EE4E-21224AB2A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562CC-9B7B-3EDE-DC87-18C1FB2C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838B3-3081-3BE7-DB54-AD9B8932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87E7E-87FC-DF56-3E96-AADE31A3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8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13C3-6382-CFA6-D17B-D95410CD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EE2EF-9DE8-135F-0669-3CDB4C984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9A118-8F8E-6D68-D249-9FFE7DD0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91841-2EFE-1A5B-7691-5FC6BE5930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F55F6-CA6A-E124-3B3E-5E1756573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161DDD-4C3A-184D-D9D9-BD2479A0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F3263-1A14-2D26-8AF4-9FB23D300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CA63A1-8D69-3550-1899-526275DF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91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C2A5-35CC-AB19-A18B-0556496F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E918C-DFD7-9752-42A7-1B57CD52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33D3B-163F-5427-973A-3D3668B4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0BD3-57CC-059D-7F85-A02F6A59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5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DBBA7-769C-CF02-12E1-A09DD841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AC020-8A22-37C6-7EC7-F23C3EFC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967F1-64B0-519C-5AFF-9F22103E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4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44C4-EE80-2502-CDEC-EC71D217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7C2C1-23DC-F097-3686-381EEB6AB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ACEB-C6AF-44F5-496C-9E08AF630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2537E-A663-ACD8-4AAB-417CE84B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47AF-FE69-E454-793B-A67CDCEE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3B62B-63AB-C999-813F-CE07990D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8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CFF1-ABE0-4E7A-EB45-C1FAEAE5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FC82D-E3AE-11A1-3A46-4E7879895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24EC7-270B-F1DE-5EE7-6B8A71835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6AB59-F702-F029-B6BD-542091C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382E1-55C5-50A9-644B-5E593BEF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A8736-ABFB-2237-C719-E9DDDF14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0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0B276-AB14-29B9-FB17-D8A08494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815CD-87BD-83C2-B0CA-3142E8BD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86DA1-2027-DCF7-BCDB-5FC4AFA9B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B7BA4-F8F7-8B07-1D5D-DE858F48D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0D0E-2051-B256-DC6B-612E5E406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6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4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B628-A75F-4406-83A6-F9C4B37867AC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CB5D0-55B0-4CCD-ACA0-40B76956C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00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edcanary.com/threat-detection-report/" TargetMode="External"/><Relationship Id="rId3" Type="http://schemas.openxmlformats.org/officeDocument/2006/relationships/hyperlink" Target="https://www.bleepingcomputer.com/news/google/google-drive-users-angry-over-losing-months-of-stored-data/" TargetMode="External"/><Relationship Id="rId7" Type="http://schemas.openxmlformats.org/officeDocument/2006/relationships/hyperlink" Target="https://www.getastra.com/blog/security-audit/phishing-attack-statistic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tationx.net/phishing-statistics/" TargetMode="External"/><Relationship Id="rId5" Type="http://schemas.openxmlformats.org/officeDocument/2006/relationships/hyperlink" Target="https://blog.cloudflare.com/2023-phishing-report/" TargetMode="External"/><Relationship Id="rId4" Type="http://schemas.openxmlformats.org/officeDocument/2006/relationships/hyperlink" Target="https://www.cloudflare.com/learning/ssl/why-is-http-not-secure/#:~:text=HTTPS%3A%20What%20are%20the%20differences,far%20more%20secure%20than%20HTT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newspaper with a newspaper on a table&#10;&#10;Description automatically generated">
            <a:extLst>
              <a:ext uri="{FF2B5EF4-FFF2-40B4-BE49-F238E27FC236}">
                <a16:creationId xmlns:a16="http://schemas.microsoft.com/office/drawing/2014/main" id="{D60DF054-C277-3D44-C0EB-AADAD7E57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" r="19893" b="46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F765C4A-3DB0-826B-3BAD-5E75105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225892"/>
            <a:ext cx="435953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/>
                <a:cs typeface="Calibri"/>
              </a:rPr>
              <a:t>Cyber Minutes Weekly </a:t>
            </a:r>
          </a:p>
        </p:txBody>
      </p:sp>
      <p:sp>
        <p:nvSpPr>
          <p:cNvPr id="139" name="Rectangle 138" hidden="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BE3386-42E0-686E-C19F-E682567C5CD9}"/>
              </a:ext>
            </a:extLst>
          </p:cNvPr>
          <p:cNvSpPr txBox="1"/>
          <p:nvPr/>
        </p:nvSpPr>
        <p:spPr>
          <a:xfrm>
            <a:off x="-829" y="3536909"/>
            <a:ext cx="304575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     “</a:t>
            </a:r>
            <a:r>
              <a:rPr lang="en-US" i="1" dirty="0">
                <a:solidFill>
                  <a:prstClr val="white"/>
                </a:solidFill>
                <a:latin typeface="Comic Sans MS"/>
                <a:cs typeface="Calibri"/>
              </a:rPr>
              <a:t>Lost in the cloud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calibri light"/>
                <a:cs typeface="Calibri"/>
              </a:rPr>
              <a:t>"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11-29-2023 | Jonathan Montoya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29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hand holding a tablet&#10;&#10;Description automatically generated">
            <a:extLst>
              <a:ext uri="{FF2B5EF4-FFF2-40B4-BE49-F238E27FC236}">
                <a16:creationId xmlns:a16="http://schemas.microsoft.com/office/drawing/2014/main" id="{D13A66BB-415D-8E87-4726-323D6C3D2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t="9091" r="204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367D9-4610-285A-20EB-2E0573ED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43" y="363643"/>
            <a:ext cx="4105119" cy="1124712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Remember it’s still a computer…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5FFDA4-F0BD-DE1D-8DBE-1E649D99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3" y="1923231"/>
            <a:ext cx="3984648" cy="3446414"/>
          </a:xfrm>
        </p:spPr>
        <p:txBody>
          <a:bodyPr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Google Drive users reported that files they stored in their cloud account were suddenly gone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Google Drive had reverted to a storage snapshot from April-May 2023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Remember to always store locally offline, as well as a cloud back up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Reported on 11-27-2023 with no update on whether files can be restored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97CDA-9598-7E85-A1A1-F741E7C4D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" t="43672" r="1338" b="55646"/>
          <a:stretch/>
        </p:blipFill>
        <p:spPr>
          <a:xfrm>
            <a:off x="428243" y="1488355"/>
            <a:ext cx="3984648" cy="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94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8473478E-7AF2-A6FF-AEDB-DB334DA4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What is the reason for </a:t>
            </a:r>
            <a:r>
              <a:rPr lang="en-US" sz="5400" b="1" dirty="0">
                <a:solidFill>
                  <a:srgbClr val="C00000"/>
                </a:solidFill>
                <a:latin typeface="+mn-lt"/>
              </a:rPr>
              <a:t>HTTPS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E86BBC3-6876-CCFC-4357-2E24B0C51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45"/>
          <a:stretch/>
        </p:blipFill>
        <p:spPr>
          <a:xfrm>
            <a:off x="914398" y="1814431"/>
            <a:ext cx="4466464" cy="1242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5" name="Picture 2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8049F05-38E2-7E81-C117-202D7D1FE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67" y="1814431"/>
            <a:ext cx="5120372" cy="12428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0FB2D9-080C-F4F8-76AC-09D5B2112D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9638" r="7810" b="6145"/>
          <a:stretch/>
        </p:blipFill>
        <p:spPr>
          <a:xfrm>
            <a:off x="5486667" y="3168065"/>
            <a:ext cx="5120372" cy="33248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9" name="Picture 28" descr="A screen shot of a computer&#10;&#10;Description automatically generated">
            <a:extLst>
              <a:ext uri="{FF2B5EF4-FFF2-40B4-BE49-F238E27FC236}">
                <a16:creationId xmlns:a16="http://schemas.microsoft.com/office/drawing/2014/main" id="{DFA934F2-D93C-F5B7-E2F5-14FFEE4BD4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t="2423" r="37697" b="-2423"/>
          <a:stretch/>
        </p:blipFill>
        <p:spPr>
          <a:xfrm>
            <a:off x="914399" y="3168065"/>
            <a:ext cx="4466464" cy="33248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529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DB77-7092-A03B-2DA4-DA35578E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2581"/>
            <a:ext cx="4954587" cy="147857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Phishing concerns heading into 2024</a:t>
            </a:r>
          </a:p>
        </p:txBody>
      </p:sp>
      <p:pic>
        <p:nvPicPr>
          <p:cNvPr id="5" name="Picture 4" descr="A close-up of a paper&#10;&#10;Description automatically generated">
            <a:extLst>
              <a:ext uri="{FF2B5EF4-FFF2-40B4-BE49-F238E27FC236}">
                <a16:creationId xmlns:a16="http://schemas.microsoft.com/office/drawing/2014/main" id="{DB977B77-3DDD-E728-C181-3F4DDDEC9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6" r="2" b="22835"/>
          <a:stretch/>
        </p:blipFill>
        <p:spPr>
          <a:xfrm>
            <a:off x="7619998" y="1191125"/>
            <a:ext cx="3425199" cy="442944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472690B0-D925-7312-8ECC-5311E0843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919855"/>
              </p:ext>
            </p:extLst>
          </p:nvPr>
        </p:nvGraphicFramePr>
        <p:xfrm>
          <a:off x="1141412" y="2249487"/>
          <a:ext cx="5894388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1187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78A98313-F254-461F-A25A-B45406A37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>
                                            <p:graphicEl>
                                              <a:dgm id="{78A98313-F254-461F-A25A-B45406A37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D7B0C023-4D81-4843-8D65-3419E3AB4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1">
                                            <p:graphicEl>
                                              <a:dgm id="{D7B0C023-4D81-4843-8D65-3419E3AB4B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3B36EE03-5F14-4A17-8579-51C69C1F3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1">
                                            <p:graphicEl>
                                              <a:dgm id="{3B36EE03-5F14-4A17-8579-51C69C1F3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E3B438BC-A0A6-4F0D-8C5B-4A7998BC5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1">
                                            <p:graphicEl>
                                              <a:dgm id="{E3B438BC-A0A6-4F0D-8C5B-4A7998BC51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4FE351D7-C964-4787-9E95-0B935F460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">
                                            <p:graphicEl>
                                              <a:dgm id="{4FE351D7-C964-4787-9E95-0B935F460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dgm id="{6EE82B51-C21F-4A6E-AAE5-745B0A23B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1">
                                            <p:graphicEl>
                                              <a:dgm id="{6EE82B51-C21F-4A6E-AAE5-745B0A23B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1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hild sitting on a round puzzle piece&#10;&#10;Description automatically generated">
            <a:extLst>
              <a:ext uri="{FF2B5EF4-FFF2-40B4-BE49-F238E27FC236}">
                <a16:creationId xmlns:a16="http://schemas.microsoft.com/office/drawing/2014/main" id="{9754C693-72BD-B2FC-7D51-E0A78E4B0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 b="-2"/>
          <a:stretch/>
        </p:blipFill>
        <p:spPr>
          <a:xfrm>
            <a:off x="-1805" y="771918"/>
            <a:ext cx="12193805" cy="6263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880C65-3B69-AB5C-1E12-BD0414E12EFC}"/>
              </a:ext>
            </a:extLst>
          </p:cNvPr>
          <p:cNvSpPr/>
          <p:nvPr/>
        </p:nvSpPr>
        <p:spPr>
          <a:xfrm>
            <a:off x="8374264" y="2036281"/>
            <a:ext cx="3700800" cy="42160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91602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77371-9EAA-F01B-B014-A6D3F5B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7" y="33852"/>
            <a:ext cx="11201400" cy="110642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/>
                <a:ea typeface="Calibri Light"/>
                <a:cs typeface="Calibri Light"/>
              </a:rPr>
              <a:t>Sources</a:t>
            </a:r>
            <a:endParaRPr lang="en-US" sz="4000" b="1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C1C2-2B2D-2280-84ED-2CF278FB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1788" y="4505088"/>
            <a:ext cx="3551744" cy="9355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950" dirty="0">
              <a:ea typeface="+mn-lt"/>
              <a:cs typeface="+mn-lt"/>
            </a:endParaRPr>
          </a:p>
          <a:p>
            <a:r>
              <a:rPr lang="en-US" sz="1400" dirty="0">
                <a:ea typeface="Calibri"/>
                <a:cs typeface="Calibri"/>
                <a:hlinkClick r:id="rId3"/>
              </a:rPr>
              <a:t>https://www.bleepingcomputer.com/news/google/google-drive-users-angry-over-losing-months-of-stored-data/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4"/>
              </a:rPr>
              <a:t>https://www.cloudflare.com/learning/ssl/why-is-http-not-secure/#:~:text=HTTPS%3A%20What%20are%20the%20differences,far%20more%20secure%20than%20HTTP</a:t>
            </a:r>
            <a:r>
              <a:rPr lang="en-US" sz="1400" dirty="0">
                <a:ea typeface="Calibri"/>
                <a:cs typeface="Calibri"/>
              </a:rPr>
              <a:t>. </a:t>
            </a:r>
          </a:p>
          <a:p>
            <a:r>
              <a:rPr lang="en-US" sz="1400" dirty="0">
                <a:ea typeface="Calibri"/>
                <a:cs typeface="Calibri"/>
                <a:hlinkClick r:id="rId5"/>
              </a:rPr>
              <a:t>https://blog.cloudflare.com/2023-phishing-report/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6"/>
              </a:rPr>
              <a:t>https://www.stationx.net/phishing-statistics/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7"/>
              </a:rPr>
              <a:t>https://www.getastra.com/blog/security-audit/phishing-attack-statistics/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8"/>
              </a:rPr>
              <a:t>https://redcanary.com/threat-detection-report/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endParaRPr lang="en-US" sz="1400" dirty="0">
              <a:ea typeface="Calibri"/>
              <a:cs typeface="Calibri"/>
            </a:endParaRPr>
          </a:p>
          <a:p>
            <a:endParaRPr lang="en-US" sz="14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ea typeface="Calibri"/>
              <a:cs typeface="Calibri"/>
            </a:endParaRPr>
          </a:p>
          <a:p>
            <a:endParaRPr lang="en-US" sz="14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46E7F6-6F38-BF11-2430-A1493C79F180}"/>
              </a:ext>
            </a:extLst>
          </p:cNvPr>
          <p:cNvSpPr/>
          <p:nvPr/>
        </p:nvSpPr>
        <p:spPr>
          <a:xfrm>
            <a:off x="8442204" y="2260753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9629B5-43D0-61C7-059F-99B030D6FE26}"/>
              </a:ext>
            </a:extLst>
          </p:cNvPr>
          <p:cNvSpPr/>
          <p:nvPr/>
        </p:nvSpPr>
        <p:spPr>
          <a:xfrm>
            <a:off x="8442204" y="4010316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404334-D7CF-AE03-6705-ED13E7D75918}"/>
              </a:ext>
            </a:extLst>
          </p:cNvPr>
          <p:cNvSpPr/>
          <p:nvPr/>
        </p:nvSpPr>
        <p:spPr>
          <a:xfrm>
            <a:off x="8442204" y="5605021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282</Words>
  <Application>Microsoft Office PowerPoint</Application>
  <PresentationFormat>Widescreen</PresentationFormat>
  <Paragraphs>45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Calibri Light</vt:lpstr>
      <vt:lpstr>Comic Sans MS</vt:lpstr>
      <vt:lpstr>Tw Cen MT</vt:lpstr>
      <vt:lpstr>Office Theme</vt:lpstr>
      <vt:lpstr>1_office theme</vt:lpstr>
      <vt:lpstr>Circuit</vt:lpstr>
      <vt:lpstr>Cyber Minutes Weekly </vt:lpstr>
      <vt:lpstr>Remember it’s still a computer… </vt:lpstr>
      <vt:lpstr>What is the reason for HTTPS?</vt:lpstr>
      <vt:lpstr>Phishing concerns heading into 2024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Minutes Weekly</dc:title>
  <dc:creator>Jonathan Montoya</dc:creator>
  <cp:lastModifiedBy>Jonathan Montoya</cp:lastModifiedBy>
  <cp:revision>2</cp:revision>
  <dcterms:created xsi:type="dcterms:W3CDTF">2023-11-28T09:46:10Z</dcterms:created>
  <dcterms:modified xsi:type="dcterms:W3CDTF">2023-11-29T05:35:00Z</dcterms:modified>
</cp:coreProperties>
</file>